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notesMasterIdLst>
    <p:notesMasterId r:id="rId36"/>
  </p:notesMasterIdLst>
  <p:sldIdLst>
    <p:sldId id="256" r:id="rId2"/>
    <p:sldId id="259" r:id="rId3"/>
    <p:sldId id="258" r:id="rId4"/>
    <p:sldId id="273" r:id="rId5"/>
    <p:sldId id="263" r:id="rId6"/>
    <p:sldId id="264" r:id="rId7"/>
    <p:sldId id="265" r:id="rId8"/>
    <p:sldId id="291" r:id="rId9"/>
    <p:sldId id="267" r:id="rId10"/>
    <p:sldId id="268" r:id="rId11"/>
    <p:sldId id="269" r:id="rId12"/>
    <p:sldId id="270" r:id="rId13"/>
    <p:sldId id="271" r:id="rId14"/>
    <p:sldId id="275" r:id="rId15"/>
    <p:sldId id="276" r:id="rId16"/>
    <p:sldId id="274" r:id="rId17"/>
    <p:sldId id="277" r:id="rId18"/>
    <p:sldId id="278" r:id="rId19"/>
    <p:sldId id="293" r:id="rId20"/>
    <p:sldId id="294" r:id="rId21"/>
    <p:sldId id="29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/>
    <p:restoredTop sz="96186"/>
  </p:normalViewPr>
  <p:slideViewPr>
    <p:cSldViewPr>
      <p:cViewPr varScale="1">
        <p:scale>
          <a:sx n="158" d="100"/>
          <a:sy n="158" d="100"/>
        </p:scale>
        <p:origin x="2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4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9F44-B5D0-9444-9D2B-5D7E7D93F71E}" type="datetimeFigureOut">
              <a:rPr lang="en-GR" smtClean="0"/>
              <a:t>15/12/22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3CD2C-C1C0-6D40-9C15-278946C084A3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3029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3CD2C-C1C0-6D40-9C15-278946C084A3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8566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1500€ έξοδα</a:t>
            </a:r>
          </a:p>
          <a:p>
            <a:r>
              <a:rPr lang="el-GR" dirty="0"/>
              <a:t>5000€ έσοδα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3CD2C-C1C0-6D40-9C15-278946C084A3}" type="slidenum">
              <a:rPr lang="en-GR" smtClean="0"/>
              <a:t>34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3531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38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169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830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68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66708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5602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6239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9608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560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478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612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101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470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7284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60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350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5726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1166E1-F5CE-4653-9385-D3A9A6951765}" type="datetimeFigureOut">
              <a:rPr lang="el-GR" smtClean="0"/>
              <a:pPr/>
              <a:t>15/12/22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84E753-97C3-4213-88DD-0958FC252C26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5054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323528" y="915566"/>
            <a:ext cx="8057721" cy="2088232"/>
          </a:xfrm>
        </p:spPr>
        <p:txBody>
          <a:bodyPr>
            <a:normAutofit fontScale="90000"/>
          </a:bodyPr>
          <a:lstStyle/>
          <a:p>
            <a:pPr algn="ctr"/>
            <a: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  <a:t>Σχεδιασμός και ανάπτυξη τηλεματικής εφαρμογής ηλεκτρονικής ζυγαριάς </a:t>
            </a:r>
            <a:b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</a:br>
            <a: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  <a:t>(υλικό</a:t>
            </a:r>
            <a:r>
              <a:rPr lang="el-GR" sz="36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  <a:t>και λογισμικό) </a:t>
            </a:r>
            <a:b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</a:br>
            <a:r>
              <a:rPr lang="el-GR" sz="3600" dirty="0">
                <a:solidFill>
                  <a:schemeClr val="bg1"/>
                </a:solidFill>
                <a:effectLst/>
                <a:cs typeface="Consolas" panose="020B0609020204030204" pitchFamily="49" charset="0"/>
              </a:rPr>
              <a:t>με εφαρμογή στη μελισσοκομία. </a:t>
            </a:r>
            <a:br>
              <a:rPr lang="el-GR" sz="1100" dirty="0">
                <a:solidFill>
                  <a:schemeClr val="bg1"/>
                </a:solidFill>
              </a:rPr>
            </a:br>
            <a:endParaRPr lang="el-GR" sz="3600" b="1" dirty="0">
              <a:solidFill>
                <a:schemeClr val="bg1"/>
              </a:solidFill>
            </a:endParaRPr>
          </a:p>
        </p:txBody>
      </p:sp>
      <p:pic>
        <p:nvPicPr>
          <p:cNvPr id="4" name="3 - Εικόνα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2539" r="-250" b="2539"/>
          <a:stretch/>
        </p:blipFill>
        <p:spPr>
          <a:xfrm>
            <a:off x="3990588" y="3651870"/>
            <a:ext cx="723600" cy="72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2B429EAA-9A1A-7E18-FC0A-9156319CD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715766"/>
            <a:ext cx="8820472" cy="1049867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Σωφρονάς Κωνσταντίνος Σωτήριος</a:t>
            </a:r>
          </a:p>
          <a:p>
            <a:r>
              <a:rPr lang="el-GR" dirty="0">
                <a:solidFill>
                  <a:schemeClr val="bg1"/>
                </a:solidFill>
              </a:rPr>
              <a:t>Α.Μ</a:t>
            </a:r>
            <a:r>
              <a:rPr lang="en-US" dirty="0">
                <a:solidFill>
                  <a:schemeClr val="bg1"/>
                </a:solidFill>
              </a:rPr>
              <a:t>: 2022201</a:t>
            </a:r>
            <a:r>
              <a:rPr lang="el-G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00</a:t>
            </a:r>
            <a:r>
              <a:rPr lang="el-GR" dirty="0">
                <a:solidFill>
                  <a:schemeClr val="bg1"/>
                </a:solidFill>
              </a:rPr>
              <a:t>167</a:t>
            </a:r>
          </a:p>
        </p:txBody>
      </p:sp>
      <p:sp>
        <p:nvSpPr>
          <p:cNvPr id="8" name="Υπότιτλος 2">
            <a:extLst>
              <a:ext uri="{FF2B5EF4-FFF2-40B4-BE49-F238E27FC236}">
                <a16:creationId xmlns:a16="http://schemas.microsoft.com/office/drawing/2014/main" id="{B1D5B4C5-10B1-D36A-68A4-AC5C13356908}"/>
              </a:ext>
            </a:extLst>
          </p:cNvPr>
          <p:cNvSpPr txBox="1">
            <a:spLocks/>
          </p:cNvSpPr>
          <p:nvPr/>
        </p:nvSpPr>
        <p:spPr>
          <a:xfrm>
            <a:off x="2543993" y="4659982"/>
            <a:ext cx="3732487" cy="5342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solidFill>
                  <a:schemeClr val="bg1"/>
                </a:solidFill>
              </a:rPr>
              <a:t>Επιβλέπων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l-GR" dirty="0">
                <a:solidFill>
                  <a:schemeClr val="bg1"/>
                </a:solidFill>
              </a:rPr>
              <a:t>Νικόλαος Τσελίκας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85FFAD-EC9B-56B2-7CB8-47F46821C8D1}"/>
              </a:ext>
            </a:extLst>
          </p:cNvPr>
          <p:cNvGrpSpPr/>
          <p:nvPr/>
        </p:nvGrpSpPr>
        <p:grpSpPr>
          <a:xfrm>
            <a:off x="1070918" y="1173784"/>
            <a:ext cx="1368154" cy="3512516"/>
            <a:chOff x="5724128" y="1213563"/>
            <a:chExt cx="1368154" cy="3512516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AF021928-E6C9-1A9F-BCB4-0E8F8FF61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" b="188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D017E4EF-07C2-1645-5CEC-2270F360D2E0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51486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Μετρήσεις:</a:t>
              </a:r>
              <a:br>
                <a:rPr lang="el-GR" dirty="0"/>
              </a:br>
              <a:r>
                <a:rPr lang="el-GR" dirty="0"/>
                <a:t>Σημερινές</a:t>
              </a:r>
              <a:endParaRPr lang="en-GR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B478C-8343-7BA9-B173-ADCFCF2D5A20}"/>
              </a:ext>
            </a:extLst>
          </p:cNvPr>
          <p:cNvGrpSpPr/>
          <p:nvPr/>
        </p:nvGrpSpPr>
        <p:grpSpPr>
          <a:xfrm>
            <a:off x="3928007" y="1185035"/>
            <a:ext cx="1368154" cy="3512516"/>
            <a:chOff x="5724128" y="1213563"/>
            <a:chExt cx="1368154" cy="3512516"/>
          </a:xfrm>
        </p:grpSpPr>
        <p:pic>
          <p:nvPicPr>
            <p:cNvPr id="16" name="Content Placeholder 4">
              <a:extLst>
                <a:ext uri="{FF2B5EF4-FFF2-40B4-BE49-F238E27FC236}">
                  <a16:creationId xmlns:a16="http://schemas.microsoft.com/office/drawing/2014/main" id="{47FECA32-2277-DCAF-511B-7850CB1D1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4" b="1524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7" name="Text Placeholder 4">
              <a:extLst>
                <a:ext uri="{FF2B5EF4-FFF2-40B4-BE49-F238E27FC236}">
                  <a16:creationId xmlns:a16="http://schemas.microsoft.com/office/drawing/2014/main" id="{F35F993C-5DF9-F282-727B-38B02200A6BF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51486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Μετρήσεις:</a:t>
              </a:r>
              <a:br>
                <a:rPr lang="el-GR" dirty="0"/>
              </a:br>
              <a:r>
                <a:rPr lang="el-GR" dirty="0"/>
                <a:t>Χθεσινές</a:t>
              </a:r>
              <a:endParaRPr lang="en-GR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636F7-5FAF-7D88-0816-04A48ADCA16B}"/>
              </a:ext>
            </a:extLst>
          </p:cNvPr>
          <p:cNvGrpSpPr/>
          <p:nvPr/>
        </p:nvGrpSpPr>
        <p:grpSpPr>
          <a:xfrm>
            <a:off x="6704931" y="1185035"/>
            <a:ext cx="1368154" cy="3510000"/>
            <a:chOff x="5724128" y="1213563"/>
            <a:chExt cx="1368154" cy="3512516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7FF496C1-70F3-8583-D965-66E9DD5D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2" b="902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78B7450B-559D-E074-D0E0-CD6B0F541E79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51486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Μετρήσεις:</a:t>
              </a:r>
              <a:br>
                <a:rPr lang="el-GR" dirty="0"/>
              </a:br>
              <a:r>
                <a:rPr lang="el-GR" dirty="0"/>
                <a:t>Εβδομαδιαίες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99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3AD7E1-E8F6-9303-99BB-0D51B02E82C4}"/>
              </a:ext>
            </a:extLst>
          </p:cNvPr>
          <p:cNvGrpSpPr/>
          <p:nvPr/>
        </p:nvGrpSpPr>
        <p:grpSpPr>
          <a:xfrm>
            <a:off x="2051718" y="1185038"/>
            <a:ext cx="1368154" cy="3512516"/>
            <a:chOff x="5724128" y="1213563"/>
            <a:chExt cx="1368154" cy="3512516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058D3385-2812-DC17-97B4-A30DF7F61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" b="1187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A887B8C2-9462-F617-29D6-C6C670DF8A71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51486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Επιλογή: Μήνα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9638D-B52D-8D24-A81B-590E1ED6DE14}"/>
              </a:ext>
            </a:extLst>
          </p:cNvPr>
          <p:cNvGrpSpPr/>
          <p:nvPr/>
        </p:nvGrpSpPr>
        <p:grpSpPr>
          <a:xfrm>
            <a:off x="5726641" y="1173784"/>
            <a:ext cx="1368154" cy="3630214"/>
            <a:chOff x="5724128" y="1213563"/>
            <a:chExt cx="1368154" cy="3630214"/>
          </a:xfrm>
        </p:grpSpPr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4E568E86-0578-D0CB-FAB0-FF240D305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" b="780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4" name="Text Placeholder 4">
              <a:extLst>
                <a:ext uri="{FF2B5EF4-FFF2-40B4-BE49-F238E27FC236}">
                  <a16:creationId xmlns:a16="http://schemas.microsoft.com/office/drawing/2014/main" id="{658E8338-03D6-DC8A-31E3-FA32CCD6FC19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325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Μετρήσεις: Συγκεκριμένου Μήνα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13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0E079F-6A5D-FFCC-D6E6-2EAC49557679}"/>
              </a:ext>
            </a:extLst>
          </p:cNvPr>
          <p:cNvGrpSpPr/>
          <p:nvPr/>
        </p:nvGrpSpPr>
        <p:grpSpPr>
          <a:xfrm>
            <a:off x="1907704" y="1173784"/>
            <a:ext cx="1368154" cy="3685708"/>
            <a:chOff x="5724128" y="1213563"/>
            <a:chExt cx="1368154" cy="3685708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BE19B50-5493-A6A1-6B46-E430835C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" b="1721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7" name="Text Placeholder 4">
              <a:extLst>
                <a:ext uri="{FF2B5EF4-FFF2-40B4-BE49-F238E27FC236}">
                  <a16:creationId xmlns:a16="http://schemas.microsoft.com/office/drawing/2014/main" id="{B2D4F1F7-3642-F225-4799-471E4F886BDB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Επιλογή: Συγκεκριμένης Ημέρας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82AF3-66BB-250F-AED5-F768C74C7597}"/>
              </a:ext>
            </a:extLst>
          </p:cNvPr>
          <p:cNvGrpSpPr/>
          <p:nvPr/>
        </p:nvGrpSpPr>
        <p:grpSpPr>
          <a:xfrm>
            <a:off x="5868141" y="1173784"/>
            <a:ext cx="1368154" cy="3630214"/>
            <a:chOff x="5724128" y="1213563"/>
            <a:chExt cx="1368154" cy="3630214"/>
          </a:xfrm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6A66A1B8-6D48-7DAC-4646-1019B6B2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" b="460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43019916-B80C-660E-9B30-E4EE6E1782E6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325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Μετρήσεις: Συγκεκριμένης Ημέρας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34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52AB8E-5B94-4701-0768-BC4B498F0CC1}"/>
              </a:ext>
            </a:extLst>
          </p:cNvPr>
          <p:cNvGrpSpPr/>
          <p:nvPr/>
        </p:nvGrpSpPr>
        <p:grpSpPr>
          <a:xfrm>
            <a:off x="971599" y="1022877"/>
            <a:ext cx="1368154" cy="3685708"/>
            <a:chOff x="5724128" y="1213563"/>
            <a:chExt cx="1368154" cy="3685708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C9BFF94D-9057-F316-0526-CABFB6808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0672" b="-40672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7BF798F1-A6AB-330A-7091-BFA50180981F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130588"/>
              <a:ext cx="1368153" cy="76868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Μενού: </a:t>
              </a:r>
            </a:p>
            <a:p>
              <a:pPr marL="27675" indent="0" algn="ctr">
                <a:buNone/>
              </a:pPr>
              <a:r>
                <a:rPr lang="el-GR" dirty="0"/>
                <a:t>Επάνω Μπάρα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1A7D2-A8F3-8557-4EA9-20F001BE2C9D}"/>
              </a:ext>
            </a:extLst>
          </p:cNvPr>
          <p:cNvGrpSpPr/>
          <p:nvPr/>
        </p:nvGrpSpPr>
        <p:grpSpPr>
          <a:xfrm>
            <a:off x="3778879" y="1185038"/>
            <a:ext cx="1370216" cy="3685708"/>
            <a:chOff x="5724128" y="1213563"/>
            <a:chExt cx="1370216" cy="3685708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B7C6685F-A867-3C92-167E-B20C0D609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" b="939"/>
            <a:stretch/>
          </p:blipFill>
          <p:spPr>
            <a:xfrm>
              <a:off x="5724128" y="1213563"/>
              <a:ext cx="1370216" cy="29736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95918A0E-FD22-961B-F509-739A2D0BEBD7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Ρυθμίσεις Εφαρμογής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D90E4-A18D-3937-6DA0-72F90B411848}"/>
              </a:ext>
            </a:extLst>
          </p:cNvPr>
          <p:cNvGrpSpPr/>
          <p:nvPr/>
        </p:nvGrpSpPr>
        <p:grpSpPr>
          <a:xfrm>
            <a:off x="6587913" y="1176797"/>
            <a:ext cx="1368154" cy="3685708"/>
            <a:chOff x="5724128" y="1213563"/>
            <a:chExt cx="1368154" cy="3685708"/>
          </a:xfrm>
        </p:grpSpPr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A1004EC1-7EFE-FE1D-89C7-DF9C3B81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" b="1562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8" name="Text Placeholder 4">
              <a:extLst>
                <a:ext uri="{FF2B5EF4-FFF2-40B4-BE49-F238E27FC236}">
                  <a16:creationId xmlns:a16="http://schemas.microsoft.com/office/drawing/2014/main" id="{3C789A7C-3195-9F68-6726-6EC89A054DF4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Πληροφορίες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1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8EC49-7148-8380-FBF7-DF1EEEB05F53}"/>
              </a:ext>
            </a:extLst>
          </p:cNvPr>
          <p:cNvGrpSpPr/>
          <p:nvPr/>
        </p:nvGrpSpPr>
        <p:grpSpPr>
          <a:xfrm>
            <a:off x="1763688" y="1185038"/>
            <a:ext cx="1370216" cy="3685708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B871C108-B9FE-BFCB-D415-C189525F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6" b="986"/>
            <a:stretch/>
          </p:blipFill>
          <p:spPr>
            <a:xfrm>
              <a:off x="5724128" y="1213563"/>
              <a:ext cx="1370216" cy="29736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0A72E108-77F8-2898-8FEA-7FBE3F0BE326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Μη ύπαρξη </a:t>
              </a:r>
              <a:r>
                <a:rPr lang="en-US" dirty="0"/>
                <a:t>Internet</a:t>
              </a:r>
              <a:endParaRPr lang="el-GR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6E0C02-D9A4-AC9C-B366-55FE2A4B5AE9}"/>
              </a:ext>
            </a:extLst>
          </p:cNvPr>
          <p:cNvGrpSpPr/>
          <p:nvPr/>
        </p:nvGrpSpPr>
        <p:grpSpPr>
          <a:xfrm>
            <a:off x="6010096" y="1185038"/>
            <a:ext cx="1370216" cy="3685708"/>
            <a:chOff x="5724128" y="1213563"/>
            <a:chExt cx="1370216" cy="3685708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21773E55-098A-83DE-3A11-445E9657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" r="117"/>
            <a:stretch/>
          </p:blipFill>
          <p:spPr>
            <a:xfrm>
              <a:off x="5724128" y="1213563"/>
              <a:ext cx="1370216" cy="29736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5" name="Text Placeholder 4">
              <a:extLst>
                <a:ext uri="{FF2B5EF4-FFF2-40B4-BE49-F238E27FC236}">
                  <a16:creationId xmlns:a16="http://schemas.microsoft.com/office/drawing/2014/main" id="{D6FEF4FF-4408-C642-1806-38B287F49C0B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Μη ύπαρξη δεδομένων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98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8EC49-7148-8380-FBF7-DF1EEEB05F53}"/>
              </a:ext>
            </a:extLst>
          </p:cNvPr>
          <p:cNvGrpSpPr/>
          <p:nvPr/>
        </p:nvGrpSpPr>
        <p:grpSpPr>
          <a:xfrm>
            <a:off x="2123728" y="1185038"/>
            <a:ext cx="1370216" cy="3685708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B871C108-B9FE-BFCB-D415-C189525F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9" b="1259"/>
            <a:stretch/>
          </p:blipFill>
          <p:spPr>
            <a:xfrm>
              <a:off x="5724128" y="1213563"/>
              <a:ext cx="1370216" cy="29736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0A72E108-77F8-2898-8FEA-7FBE3F0BE326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68805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Ελήφθη μήνυμα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370E91-4E82-27C9-865C-30995F1E38C3}"/>
              </a:ext>
            </a:extLst>
          </p:cNvPr>
          <p:cNvGrpSpPr/>
          <p:nvPr/>
        </p:nvGrpSpPr>
        <p:grpSpPr>
          <a:xfrm>
            <a:off x="5288912" y="1180165"/>
            <a:ext cx="1370216" cy="3767849"/>
            <a:chOff x="5724128" y="1213563"/>
            <a:chExt cx="1370216" cy="3767849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60151FDE-987E-8842-538B-4CC318EC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" b="1933"/>
            <a:stretch/>
          </p:blipFill>
          <p:spPr>
            <a:xfrm>
              <a:off x="5724128" y="1213563"/>
              <a:ext cx="1370216" cy="29736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FA3312D7-CC1C-C0A3-6794-8D9AE9529551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770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Ενημέρωση Δεδομένων μετά το μήνυμα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48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281" r="-14281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Αρχική Σελίδα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71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-2052738" y="1059582"/>
            <a:ext cx="13321481" cy="3845620"/>
            <a:chOff x="5115143" y="1213563"/>
            <a:chExt cx="2560505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8477" r="-105091"/>
            <a:stretch/>
          </p:blipFill>
          <p:spPr>
            <a:xfrm>
              <a:off x="5115143" y="1213563"/>
              <a:ext cx="2560505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Πληροφοριών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69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704" r="-15704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Επικοινωνίας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70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5432"/>
            <a:ext cx="7765322" cy="727838"/>
          </a:xfrm>
        </p:spPr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-432556" y="743270"/>
            <a:ext cx="10009112" cy="420566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918" r="-30918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Εγγραφής Χρήστη στο Σύστημα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3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A5CE-2AC2-1BFC-9A30-432D9026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035A-BF18-467F-E423-B8B23236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299337"/>
            <a:ext cx="7887182" cy="3044063"/>
          </a:xfrm>
        </p:spPr>
        <p:txBody>
          <a:bodyPr/>
          <a:lstStyle/>
          <a:p>
            <a:pPr>
              <a:buNone/>
            </a:pPr>
            <a:r>
              <a:rPr lang="el-GR" dirty="0"/>
              <a:t>Η μελισσοκομία είναι η τέχνη της εκτροφής των μελισσών. </a:t>
            </a:r>
          </a:p>
          <a:p>
            <a:pPr>
              <a:buNone/>
            </a:pPr>
            <a:r>
              <a:rPr lang="el-GR" dirty="0"/>
              <a:t>Υπάρχουν δύο είδη:</a:t>
            </a:r>
          </a:p>
          <a:p>
            <a:r>
              <a:rPr lang="el-GR" dirty="0"/>
              <a:t>Στατική (Τοποθέτηση κυψελών σε μοναδικό μέρος)</a:t>
            </a:r>
          </a:p>
          <a:p>
            <a:r>
              <a:rPr lang="el-GR" dirty="0"/>
              <a:t>Νομαδική (Συχνή μετακίνηση κυψελών από μέρος σε μέρος)</a:t>
            </a:r>
            <a:br>
              <a:rPr lang="el-GR" dirty="0"/>
            </a:br>
            <a:endParaRPr lang="el-GR" dirty="0"/>
          </a:p>
          <a:p>
            <a:pPr>
              <a:buNone/>
            </a:pPr>
            <a:r>
              <a:rPr lang="el-GR" dirty="0"/>
              <a:t>Στην Ελλάδα κατά κύριο λόγο επικρατεί η νομαδική μελισσοκομία. </a:t>
            </a:r>
          </a:p>
          <a:p>
            <a:pPr marL="0" indent="0">
              <a:buNone/>
            </a:pPr>
            <a:r>
              <a:rPr lang="el-GR" dirty="0"/>
              <a:t>Αυτό έχει άμεσα σημαντική επιβάρυνση στα έξοδα ενός μελισσοκόμου λόγω συχνών επισκέψεων.</a:t>
            </a:r>
          </a:p>
        </p:txBody>
      </p:sp>
      <p:sp>
        <p:nvSpPr>
          <p:cNvPr id="4" name="3 - TextBox"/>
          <p:cNvSpPr txBox="1"/>
          <p:nvPr/>
        </p:nvSpPr>
        <p:spPr>
          <a:xfrm>
            <a:off x="1115616" y="4088367"/>
            <a:ext cx="72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Ανάγκη ύπαρξης συστήματος απομακρυσμένης παρακολούθησης!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5F615-394B-867B-EDA0-BB6225A97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21" y="1185038"/>
            <a:ext cx="2552062" cy="169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3989C-42A3-CA61-6EB4-E104BF43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2003" y="3250351"/>
            <a:ext cx="2032294" cy="20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5432"/>
            <a:ext cx="7765322" cy="727838"/>
          </a:xfrm>
        </p:spPr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611560" y="743270"/>
            <a:ext cx="7992888" cy="4132736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369" b="-6369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Στοιχείων Χρήστη στο Σύστημα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85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5432"/>
            <a:ext cx="7765322" cy="727838"/>
          </a:xfrm>
        </p:spPr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611560" y="743270"/>
            <a:ext cx="7992888" cy="4132736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1873" b="-31873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n-US" dirty="0"/>
                <a:t>Email -</a:t>
              </a:r>
              <a:r>
                <a:rPr lang="el-GR" dirty="0"/>
                <a:t> Στοιχείων Χρήστη στο Σύστημα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18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65" r="-13665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Εισόδου Χρήστη στο Σύστημα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1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552" r="-36552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Αρχική Σελίδα μετέπειτα την εισόδου του χρήστη στο Σύστημα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19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895" r="-8895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Προφίλ του χρήστη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80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1" r="-3741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Σημερινές Μετρήσεις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074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" r="331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Χθεσινές Μετρήσεις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51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01" r="-1801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Εβδομαδιαίες Μετρήσεις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80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6" b="1336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Επιλογή Μήνα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87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614" r="-24614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Επιλογή Μήνα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78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D142-47A0-75F8-1BD0-9F0A6AF7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910990"/>
            <a:ext cx="2780167" cy="404017"/>
          </a:xfrm>
        </p:spPr>
        <p:txBody>
          <a:bodyPr/>
          <a:lstStyle/>
          <a:p>
            <a:r>
              <a:rPr lang="el-GR" dirty="0"/>
              <a:t>Δομή Πτυχιακής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F4B3AF-04BA-D1B4-724E-33051E49B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7" y="1563639"/>
            <a:ext cx="2780167" cy="2779762"/>
          </a:xfrm>
        </p:spPr>
        <p:txBody>
          <a:bodyPr/>
          <a:lstStyle/>
          <a:p>
            <a:r>
              <a:rPr lang="el-GR" dirty="0"/>
              <a:t>Η πτυχιακή χωρίζεται σε τρία μέρη:</a:t>
            </a:r>
          </a:p>
          <a:p>
            <a:endParaRPr lang="el-GR" dirty="0"/>
          </a:p>
          <a:p>
            <a:endParaRPr lang="el-GR" dirty="0"/>
          </a:p>
          <a:p>
            <a:pPr marL="171450" indent="-171450">
              <a:buFont typeface="Wingdings" pitchFamily="2" charset="2"/>
              <a:buChar char="q"/>
            </a:pPr>
            <a:r>
              <a:rPr lang="el-GR" dirty="0"/>
              <a:t>Ηλεκτρονική Ζυγαριά</a:t>
            </a:r>
            <a:r>
              <a:rPr lang="en-US" dirty="0"/>
              <a:t> - Arduino</a:t>
            </a:r>
            <a:endParaRPr lang="el-GR" dirty="0"/>
          </a:p>
          <a:p>
            <a:pPr marL="171450" indent="-171450">
              <a:buFont typeface="Wingdings" pitchFamily="2" charset="2"/>
              <a:buChar char="q"/>
            </a:pPr>
            <a:r>
              <a:rPr lang="el-GR" dirty="0"/>
              <a:t>Τηλεματική Εφαρμογή </a:t>
            </a:r>
            <a:r>
              <a:rPr lang="en-US" dirty="0"/>
              <a:t>- Android</a:t>
            </a:r>
            <a:endParaRPr lang="el-GR" dirty="0"/>
          </a:p>
          <a:p>
            <a:pPr marL="171450" indent="-171450">
              <a:buFont typeface="Wingdings" pitchFamily="2" charset="2"/>
              <a:buChar char="q"/>
            </a:pPr>
            <a:r>
              <a:rPr lang="en-GR" dirty="0"/>
              <a:t> </a:t>
            </a:r>
            <a:r>
              <a:rPr lang="el-GR" dirty="0"/>
              <a:t>Ιστοσελίδα</a:t>
            </a:r>
            <a:r>
              <a:rPr lang="en-US" dirty="0"/>
              <a:t> - Website</a:t>
            </a:r>
            <a:endParaRPr lang="en-G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8C0F27-C291-09D9-A840-D093A6FD3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12" y="1112998"/>
            <a:ext cx="4808538" cy="3045407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4BAC6D1F-FE07-13C7-F553-912515ED1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235" y="5308054"/>
            <a:ext cx="4561518" cy="30454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B6A08AFC-4768-EF9C-F02C-A290837A5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112" y="-3188890"/>
            <a:ext cx="1392825" cy="30454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4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47 0.06172 L -0.76684 -0.012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74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2 -0.01697 C -0.00364 0.34383 -0.00156 0.70463 -0.00017 0.84692 C 0.00122 0.98951 0.00191 0.91328 0.00261 0.83704 " pathEditMode="relative" ptsTypes="A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3981 L 0.03577 -0.828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4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5" r="-1965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Μηνιαίες Μετρήσεις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466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5" y="1059582"/>
            <a:ext cx="7128001" cy="3845620"/>
            <a:chOff x="5724128" y="1213563"/>
            <a:chExt cx="1370064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19" r="-3619"/>
            <a:stretch/>
          </p:blipFill>
          <p:spPr>
            <a:xfrm>
              <a:off x="5724128" y="1213563"/>
              <a:ext cx="1370064" cy="331229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Αναζήτηση Μετρήσεων Συγκεκριμένης ημέρας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72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36" r="-42536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Επιλογή Ημέρας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212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Ιστοσελίδα - </a:t>
            </a:r>
            <a:r>
              <a:rPr lang="en-US" dirty="0"/>
              <a:t>Website</a:t>
            </a:r>
            <a:endParaRPr lang="en-G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EBFB60-4372-0DAC-02DB-94BFA6DDB15E}"/>
              </a:ext>
            </a:extLst>
          </p:cNvPr>
          <p:cNvGrpSpPr/>
          <p:nvPr/>
        </p:nvGrpSpPr>
        <p:grpSpPr>
          <a:xfrm>
            <a:off x="1115616" y="1059582"/>
            <a:ext cx="7128792" cy="3845620"/>
            <a:chOff x="5724128" y="1213563"/>
            <a:chExt cx="1370216" cy="3685708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5C233BAE-87B2-8EB4-573D-2BE77388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38" r="-3838"/>
            <a:stretch/>
          </p:blipFill>
          <p:spPr>
            <a:xfrm>
              <a:off x="5724128" y="1213563"/>
              <a:ext cx="1370216" cy="331265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53C87B5D-C731-02AC-7716-352614BEF73D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526221"/>
              <a:ext cx="1368153" cy="3730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 algn="ctr">
                <a:buNone/>
              </a:pPr>
              <a:r>
                <a:rPr lang="el-GR" dirty="0"/>
                <a:t>Σελίδα Μετρήσεων – Ημερήσιες Μετρήσεις Συγκεκριμένης Ημέρας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55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FAAF-7D82-7668-796E-11CE9213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7765322" cy="727838"/>
          </a:xfrm>
        </p:spPr>
        <p:txBody>
          <a:bodyPr/>
          <a:lstStyle/>
          <a:p>
            <a:r>
              <a:rPr lang="el-GR" dirty="0"/>
              <a:t>Συμπεράσματα</a:t>
            </a:r>
            <a:endParaRPr lang="en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746B0-F969-45EC-9892-57DB6066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559440"/>
            <a:ext cx="2765780" cy="415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9E88A-E122-D62E-7B79-B1428DB63EC4}"/>
              </a:ext>
            </a:extLst>
          </p:cNvPr>
          <p:cNvSpPr txBox="1"/>
          <p:nvPr/>
        </p:nvSpPr>
        <p:spPr>
          <a:xfrm>
            <a:off x="4077864" y="559440"/>
            <a:ext cx="438256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 το άνωθεν σύστημα ο χρήστης – μελισσοκόμος κατάφερε να μείωσε τα συνολικά έξοδα του κατά </a:t>
            </a:r>
            <a:r>
              <a:rPr lang="el-GR" sz="2400" b="1" dirty="0"/>
              <a:t>30%. (~1000 €)</a:t>
            </a:r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Μείωση άσκοπων μετακινήσεων.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Άμεση επέμβαση σε περίπτωση απότομης μείωσης/αύξησης βάρους.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Κατανόηση συνθηκών ανάγκης μετακίνησης του μελισσοκομικού λαού σε άλλη περιοχή.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Μελέτη στατικών και απόδοση συμπερασμάτων για την εκάστοτε περίοδο/περιοχή.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Ελάχιστο κόστος χρήσης (48€/έτος) Πακέτο μηνυμάτων SMS</a:t>
            </a:r>
          </a:p>
        </p:txBody>
      </p:sp>
    </p:spTree>
    <p:extLst>
      <p:ext uri="{BB962C8B-B14F-4D97-AF65-F5344CB8AC3E}">
        <p14:creationId xmlns:p14="http://schemas.microsoft.com/office/powerpoint/2010/main" val="235247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9C045-8056-FB11-96A1-8B40B3A91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3"/>
          <a:stretch/>
        </p:blipFill>
        <p:spPr>
          <a:xfrm>
            <a:off x="1691680" y="851728"/>
            <a:ext cx="5547187" cy="39372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A581FC-26C2-2A41-E5A0-3E0E2D671611}"/>
              </a:ext>
            </a:extLst>
          </p:cNvPr>
          <p:cNvSpPr txBox="1">
            <a:spLocks/>
          </p:cNvSpPr>
          <p:nvPr/>
        </p:nvSpPr>
        <p:spPr>
          <a:xfrm>
            <a:off x="2699792" y="267494"/>
            <a:ext cx="3312368" cy="4402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18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dirty="0"/>
              <a:t>Αρχιτεκτονική Συστήματος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5000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6536E7-26DA-750E-D86C-AFD0BF39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12965"/>
            <a:ext cx="7765322" cy="727838"/>
          </a:xfrm>
        </p:spPr>
        <p:txBody>
          <a:bodyPr/>
          <a:lstStyle/>
          <a:p>
            <a:r>
              <a:rPr lang="el-GR" dirty="0"/>
              <a:t>Ηλεκτρονική Ζυγαριά - Υλικά</a:t>
            </a:r>
            <a:endParaRPr lang="en-G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9C17C1-CF7B-3DDE-79E7-5529D2641867}"/>
              </a:ext>
            </a:extLst>
          </p:cNvPr>
          <p:cNvGrpSpPr/>
          <p:nvPr/>
        </p:nvGrpSpPr>
        <p:grpSpPr>
          <a:xfrm>
            <a:off x="567594" y="831872"/>
            <a:ext cx="1837792" cy="1349235"/>
            <a:chOff x="567594" y="831872"/>
            <a:chExt cx="1837792" cy="1349235"/>
          </a:xfrm>
        </p:grpSpPr>
        <p:pic>
          <p:nvPicPr>
            <p:cNvPr id="7" name="Picture Placeholder 2">
              <a:extLst>
                <a:ext uri="{FF2B5EF4-FFF2-40B4-BE49-F238E27FC236}">
                  <a16:creationId xmlns:a16="http://schemas.microsoft.com/office/drawing/2014/main" id="{DD1B3916-A855-5393-7D4E-1F3522A8A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214" r="-11214"/>
            <a:stretch/>
          </p:blipFill>
          <p:spPr>
            <a:xfrm>
              <a:off x="567594" y="831872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0BCC6FA8-6C9B-CBD7-1A65-00FE2C958895}"/>
                </a:ext>
              </a:extLst>
            </p:cNvPr>
            <p:cNvSpPr txBox="1">
              <a:spLocks/>
            </p:cNvSpPr>
            <p:nvPr/>
          </p:nvSpPr>
          <p:spPr>
            <a:xfrm>
              <a:off x="575088" y="1863928"/>
              <a:ext cx="1830298" cy="31717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Arduino Uno Rev 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61E6A3-27F0-2BAA-860D-D5EE45B5BD55}"/>
              </a:ext>
            </a:extLst>
          </p:cNvPr>
          <p:cNvGrpSpPr/>
          <p:nvPr/>
        </p:nvGrpSpPr>
        <p:grpSpPr>
          <a:xfrm>
            <a:off x="427479" y="2224617"/>
            <a:ext cx="2016224" cy="1349234"/>
            <a:chOff x="2599895" y="831872"/>
            <a:chExt cx="2016224" cy="1349234"/>
          </a:xfrm>
        </p:grpSpPr>
        <p:pic>
          <p:nvPicPr>
            <p:cNvPr id="8" name="Picture Placeholder 5">
              <a:extLst>
                <a:ext uri="{FF2B5EF4-FFF2-40B4-BE49-F238E27FC236}">
                  <a16:creationId xmlns:a16="http://schemas.microsoft.com/office/drawing/2014/main" id="{4197A2F2-6FE8-2180-364F-02572FC1AAE8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068" r="-38068"/>
            <a:stretch/>
          </p:blipFill>
          <p:spPr>
            <a:xfrm>
              <a:off x="2599895" y="831872"/>
              <a:ext cx="2016224" cy="951736"/>
            </a:xfrm>
            <a:prstGeom prst="roundRect">
              <a:avLst>
                <a:gd name="adj" fmla="val 1858"/>
              </a:avLst>
            </a:prstGeom>
            <a:noFill/>
            <a:ln>
              <a:noFill/>
            </a:ln>
          </p:spPr>
        </p:pic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757ADC6E-BE07-59A1-B82D-CA13CB8D8AD4}"/>
                </a:ext>
              </a:extLst>
            </p:cNvPr>
            <p:cNvSpPr txBox="1">
              <a:spLocks/>
            </p:cNvSpPr>
            <p:nvPr/>
          </p:nvSpPr>
          <p:spPr>
            <a:xfrm>
              <a:off x="3111425" y="1863927"/>
              <a:ext cx="993163" cy="31717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DS18B20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9A9375-B0D1-F252-B461-452F4541C53D}"/>
              </a:ext>
            </a:extLst>
          </p:cNvPr>
          <p:cNvGrpSpPr/>
          <p:nvPr/>
        </p:nvGrpSpPr>
        <p:grpSpPr>
          <a:xfrm>
            <a:off x="2249069" y="2221840"/>
            <a:ext cx="1928139" cy="1342354"/>
            <a:chOff x="4283968" y="827427"/>
            <a:chExt cx="1928139" cy="1342354"/>
          </a:xfrm>
        </p:grpSpPr>
        <p:pic>
          <p:nvPicPr>
            <p:cNvPr id="9" name="Picture Placeholder 7">
              <a:extLst>
                <a:ext uri="{FF2B5EF4-FFF2-40B4-BE49-F238E27FC236}">
                  <a16:creationId xmlns:a16="http://schemas.microsoft.com/office/drawing/2014/main" id="{526E4440-EA3E-6062-1BDE-08E8BA9DB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28" r="-27728"/>
            <a:stretch/>
          </p:blipFill>
          <p:spPr>
            <a:xfrm>
              <a:off x="4283968" y="827427"/>
              <a:ext cx="1928139" cy="951319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24" name="Text Placeholder 4">
              <a:extLst>
                <a:ext uri="{FF2B5EF4-FFF2-40B4-BE49-F238E27FC236}">
                  <a16:creationId xmlns:a16="http://schemas.microsoft.com/office/drawing/2014/main" id="{AF5C9600-D1CA-4D76-D960-692A347707DC}"/>
                </a:ext>
              </a:extLst>
            </p:cNvPr>
            <p:cNvSpPr txBox="1">
              <a:spLocks/>
            </p:cNvSpPr>
            <p:nvPr/>
          </p:nvSpPr>
          <p:spPr>
            <a:xfrm>
              <a:off x="4785047" y="1852602"/>
              <a:ext cx="850996" cy="31717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DHT11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AFBB08-DFD3-BFB4-89ED-4DDC42A54583}"/>
              </a:ext>
            </a:extLst>
          </p:cNvPr>
          <p:cNvGrpSpPr/>
          <p:nvPr/>
        </p:nvGrpSpPr>
        <p:grpSpPr>
          <a:xfrm>
            <a:off x="3809117" y="2247394"/>
            <a:ext cx="1830298" cy="1334917"/>
            <a:chOff x="5750017" y="840803"/>
            <a:chExt cx="1830298" cy="1334917"/>
          </a:xfrm>
        </p:grpSpPr>
        <p:pic>
          <p:nvPicPr>
            <p:cNvPr id="17" name="Picture Placeholder 2">
              <a:extLst>
                <a:ext uri="{FF2B5EF4-FFF2-40B4-BE49-F238E27FC236}">
                  <a16:creationId xmlns:a16="http://schemas.microsoft.com/office/drawing/2014/main" id="{C561A1CC-383A-EDC2-AE59-6FA4A279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458" r="-46458"/>
            <a:stretch/>
          </p:blipFill>
          <p:spPr>
            <a:xfrm>
              <a:off x="5750017" y="840803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25" name="Text Placeholder 4">
              <a:extLst>
                <a:ext uri="{FF2B5EF4-FFF2-40B4-BE49-F238E27FC236}">
                  <a16:creationId xmlns:a16="http://schemas.microsoft.com/office/drawing/2014/main" id="{91DD6644-B4D6-003B-FB4E-6416F52438A3}"/>
                </a:ext>
              </a:extLst>
            </p:cNvPr>
            <p:cNvSpPr txBox="1">
              <a:spLocks/>
            </p:cNvSpPr>
            <p:nvPr/>
          </p:nvSpPr>
          <p:spPr>
            <a:xfrm>
              <a:off x="6187718" y="1805119"/>
              <a:ext cx="993163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Resistor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0C91A1-68AA-B299-3248-51747DB2AAE0}"/>
              </a:ext>
            </a:extLst>
          </p:cNvPr>
          <p:cNvGrpSpPr/>
          <p:nvPr/>
        </p:nvGrpSpPr>
        <p:grpSpPr>
          <a:xfrm>
            <a:off x="5207304" y="2247394"/>
            <a:ext cx="1830298" cy="1353934"/>
            <a:chOff x="6365396" y="828666"/>
            <a:chExt cx="1830298" cy="1353934"/>
          </a:xfrm>
        </p:grpSpPr>
        <p:pic>
          <p:nvPicPr>
            <p:cNvPr id="10" name="Picture Placeholder 12">
              <a:extLst>
                <a:ext uri="{FF2B5EF4-FFF2-40B4-BE49-F238E27FC236}">
                  <a16:creationId xmlns:a16="http://schemas.microsoft.com/office/drawing/2014/main" id="{47E2C180-91FA-E726-78F3-7AEE19E7C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458" r="-46458"/>
            <a:stretch/>
          </p:blipFill>
          <p:spPr>
            <a:xfrm>
              <a:off x="6365396" y="828666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019710C1-E39E-5D4E-2E67-D5FFF2D61F8C}"/>
                </a:ext>
              </a:extLst>
            </p:cNvPr>
            <p:cNvSpPr txBox="1">
              <a:spLocks/>
            </p:cNvSpPr>
            <p:nvPr/>
          </p:nvSpPr>
          <p:spPr>
            <a:xfrm>
              <a:off x="6738616" y="1811999"/>
              <a:ext cx="993163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Load Cell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375A0-5A0B-A304-4CCD-4162E2773ADD}"/>
              </a:ext>
            </a:extLst>
          </p:cNvPr>
          <p:cNvGrpSpPr/>
          <p:nvPr/>
        </p:nvGrpSpPr>
        <p:grpSpPr>
          <a:xfrm>
            <a:off x="6954800" y="2285535"/>
            <a:ext cx="1420479" cy="1266886"/>
            <a:chOff x="7780306" y="899561"/>
            <a:chExt cx="1420479" cy="1266886"/>
          </a:xfrm>
        </p:grpSpPr>
        <p:pic>
          <p:nvPicPr>
            <p:cNvPr id="28" name="Picture Placeholder 12">
              <a:extLst>
                <a:ext uri="{FF2B5EF4-FFF2-40B4-BE49-F238E27FC236}">
                  <a16:creationId xmlns:a16="http://schemas.microsoft.com/office/drawing/2014/main" id="{6C6B372B-E924-4BAB-E3AD-A7FB93F33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05" r="-14305"/>
            <a:stretch/>
          </p:blipFill>
          <p:spPr>
            <a:xfrm>
              <a:off x="7780306" y="899561"/>
              <a:ext cx="1420479" cy="736317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56D8CF35-6F0E-8A82-73A7-9F7166C93FB7}"/>
                </a:ext>
              </a:extLst>
            </p:cNvPr>
            <p:cNvSpPr txBox="1">
              <a:spLocks/>
            </p:cNvSpPr>
            <p:nvPr/>
          </p:nvSpPr>
          <p:spPr>
            <a:xfrm>
              <a:off x="8051742" y="1795846"/>
              <a:ext cx="805837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HX711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34DC46-2D4F-A96C-D814-EA0A55161BE7}"/>
              </a:ext>
            </a:extLst>
          </p:cNvPr>
          <p:cNvGrpSpPr/>
          <p:nvPr/>
        </p:nvGrpSpPr>
        <p:grpSpPr>
          <a:xfrm>
            <a:off x="2766000" y="831872"/>
            <a:ext cx="1830298" cy="1367552"/>
            <a:chOff x="538940" y="2199424"/>
            <a:chExt cx="1830298" cy="1367552"/>
          </a:xfrm>
        </p:grpSpPr>
        <p:pic>
          <p:nvPicPr>
            <p:cNvPr id="11" name="Picture Placeholder 2">
              <a:extLst>
                <a:ext uri="{FF2B5EF4-FFF2-40B4-BE49-F238E27FC236}">
                  <a16:creationId xmlns:a16="http://schemas.microsoft.com/office/drawing/2014/main" id="{54F1F977-49F3-0468-1E63-A09EE9528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344" r="-22344"/>
            <a:stretch/>
          </p:blipFill>
          <p:spPr>
            <a:xfrm>
              <a:off x="538940" y="2199424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33" name="Text Placeholder 4">
              <a:extLst>
                <a:ext uri="{FF2B5EF4-FFF2-40B4-BE49-F238E27FC236}">
                  <a16:creationId xmlns:a16="http://schemas.microsoft.com/office/drawing/2014/main" id="{C281F354-32FE-DD6B-F7AD-D4376A913862}"/>
                </a:ext>
              </a:extLst>
            </p:cNvPr>
            <p:cNvSpPr txBox="1">
              <a:spLocks/>
            </p:cNvSpPr>
            <p:nvPr/>
          </p:nvSpPr>
          <p:spPr>
            <a:xfrm>
              <a:off x="849940" y="3196375"/>
              <a:ext cx="1140439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GSM Shield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A5CBB1-CF8E-9EAF-D957-4D2B73427E55}"/>
              </a:ext>
            </a:extLst>
          </p:cNvPr>
          <p:cNvGrpSpPr/>
          <p:nvPr/>
        </p:nvGrpSpPr>
        <p:grpSpPr>
          <a:xfrm>
            <a:off x="545794" y="3614377"/>
            <a:ext cx="2016224" cy="1365847"/>
            <a:chOff x="2236741" y="2226110"/>
            <a:chExt cx="2016224" cy="1365847"/>
          </a:xfrm>
        </p:grpSpPr>
        <p:pic>
          <p:nvPicPr>
            <p:cNvPr id="12" name="Picture Placeholder 5">
              <a:extLst>
                <a:ext uri="{FF2B5EF4-FFF2-40B4-BE49-F238E27FC236}">
                  <a16:creationId xmlns:a16="http://schemas.microsoft.com/office/drawing/2014/main" id="{26892682-5631-CEFB-97AD-9A2C565CF75C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923" r="-55923"/>
            <a:stretch/>
          </p:blipFill>
          <p:spPr>
            <a:xfrm>
              <a:off x="2236741" y="2226110"/>
              <a:ext cx="2016224" cy="951736"/>
            </a:xfrm>
            <a:prstGeom prst="roundRect">
              <a:avLst>
                <a:gd name="adj" fmla="val 1858"/>
              </a:avLst>
            </a:prstGeom>
            <a:noFill/>
            <a:ln>
              <a:noFill/>
            </a:ln>
          </p:spPr>
        </p:pic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75FA513D-E4B2-7D1C-2A63-5923AE891955}"/>
                </a:ext>
              </a:extLst>
            </p:cNvPr>
            <p:cNvSpPr txBox="1">
              <a:spLocks/>
            </p:cNvSpPr>
            <p:nvPr/>
          </p:nvSpPr>
          <p:spPr>
            <a:xfrm>
              <a:off x="2674633" y="3221356"/>
              <a:ext cx="1140439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Battery 12volt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717DACD-FC2D-769D-CAA4-04CA40A9C5A3}"/>
              </a:ext>
            </a:extLst>
          </p:cNvPr>
          <p:cNvGrpSpPr/>
          <p:nvPr/>
        </p:nvGrpSpPr>
        <p:grpSpPr>
          <a:xfrm>
            <a:off x="2523995" y="3643946"/>
            <a:ext cx="1928139" cy="1321920"/>
            <a:chOff x="3680328" y="2242924"/>
            <a:chExt cx="1928139" cy="1321920"/>
          </a:xfrm>
        </p:grpSpPr>
        <p:pic>
          <p:nvPicPr>
            <p:cNvPr id="13" name="Picture Placeholder 7">
              <a:extLst>
                <a:ext uri="{FF2B5EF4-FFF2-40B4-BE49-F238E27FC236}">
                  <a16:creationId xmlns:a16="http://schemas.microsoft.com/office/drawing/2014/main" id="{B38A7140-50AD-F9F9-AB98-434FCFEEB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340" r="-51340"/>
            <a:stretch/>
          </p:blipFill>
          <p:spPr>
            <a:xfrm>
              <a:off x="3680328" y="2242924"/>
              <a:ext cx="1928139" cy="951319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37" name="Text Placeholder 4">
              <a:extLst>
                <a:ext uri="{FF2B5EF4-FFF2-40B4-BE49-F238E27FC236}">
                  <a16:creationId xmlns:a16="http://schemas.microsoft.com/office/drawing/2014/main" id="{9D03F9D0-FFF6-8660-4480-743F13DE0355}"/>
                </a:ext>
              </a:extLst>
            </p:cNvPr>
            <p:cNvSpPr txBox="1">
              <a:spLocks/>
            </p:cNvSpPr>
            <p:nvPr/>
          </p:nvSpPr>
          <p:spPr>
            <a:xfrm>
              <a:off x="4139862" y="3194243"/>
              <a:ext cx="993163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Adaptor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7FFE1A-B9F1-D885-3BF3-BBDA2F7CC506}"/>
              </a:ext>
            </a:extLst>
          </p:cNvPr>
          <p:cNvGrpSpPr/>
          <p:nvPr/>
        </p:nvGrpSpPr>
        <p:grpSpPr>
          <a:xfrm>
            <a:off x="4831342" y="3682727"/>
            <a:ext cx="1928139" cy="1307034"/>
            <a:chOff x="5034820" y="2241756"/>
            <a:chExt cx="1928139" cy="1307034"/>
          </a:xfrm>
        </p:grpSpPr>
        <p:pic>
          <p:nvPicPr>
            <p:cNvPr id="15" name="Picture Placeholder 7">
              <a:extLst>
                <a:ext uri="{FF2B5EF4-FFF2-40B4-BE49-F238E27FC236}">
                  <a16:creationId xmlns:a16="http://schemas.microsoft.com/office/drawing/2014/main" id="{A8E2C875-577F-8E82-45B2-CB61AB3E8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583" r="-25583"/>
            <a:stretch/>
          </p:blipFill>
          <p:spPr>
            <a:xfrm>
              <a:off x="5034820" y="2241756"/>
              <a:ext cx="1928139" cy="951319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53A74C62-FA9C-F0F4-A673-DEA42EE60A10}"/>
                </a:ext>
              </a:extLst>
            </p:cNvPr>
            <p:cNvSpPr txBox="1">
              <a:spLocks/>
            </p:cNvSpPr>
            <p:nvPr/>
          </p:nvSpPr>
          <p:spPr>
            <a:xfrm>
              <a:off x="5283491" y="3178189"/>
              <a:ext cx="1415516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Power Supplier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FA269F2-F993-A27F-EBBE-DF039B3A6CD4}"/>
              </a:ext>
            </a:extLst>
          </p:cNvPr>
          <p:cNvGrpSpPr/>
          <p:nvPr/>
        </p:nvGrpSpPr>
        <p:grpSpPr>
          <a:xfrm>
            <a:off x="6759481" y="3638019"/>
            <a:ext cx="1830298" cy="1351742"/>
            <a:chOff x="6774762" y="2274147"/>
            <a:chExt cx="1830298" cy="1351742"/>
          </a:xfrm>
        </p:grpSpPr>
        <p:pic>
          <p:nvPicPr>
            <p:cNvPr id="14" name="Picture Placeholder 12">
              <a:extLst>
                <a:ext uri="{FF2B5EF4-FFF2-40B4-BE49-F238E27FC236}">
                  <a16:creationId xmlns:a16="http://schemas.microsoft.com/office/drawing/2014/main" id="{6BFEF0C8-A11E-3D8B-E77D-F7A76A32F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694" r="-74694"/>
            <a:stretch/>
          </p:blipFill>
          <p:spPr>
            <a:xfrm>
              <a:off x="6774762" y="2274147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40" name="Text Placeholder 4">
              <a:extLst>
                <a:ext uri="{FF2B5EF4-FFF2-40B4-BE49-F238E27FC236}">
                  <a16:creationId xmlns:a16="http://schemas.microsoft.com/office/drawing/2014/main" id="{82051217-190B-EB87-167D-C65724F52E5B}"/>
                </a:ext>
              </a:extLst>
            </p:cNvPr>
            <p:cNvSpPr txBox="1">
              <a:spLocks/>
            </p:cNvSpPr>
            <p:nvPr/>
          </p:nvSpPr>
          <p:spPr>
            <a:xfrm>
              <a:off x="7174632" y="3255288"/>
              <a:ext cx="1119427" cy="3706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Solar Panel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9CB725-9A47-922D-E128-4E944B8A2145}"/>
              </a:ext>
            </a:extLst>
          </p:cNvPr>
          <p:cNvGrpSpPr/>
          <p:nvPr/>
        </p:nvGrpSpPr>
        <p:grpSpPr>
          <a:xfrm>
            <a:off x="4977210" y="863532"/>
            <a:ext cx="1830298" cy="1339632"/>
            <a:chOff x="575088" y="3615177"/>
            <a:chExt cx="1830298" cy="1339632"/>
          </a:xfrm>
        </p:grpSpPr>
        <p:pic>
          <p:nvPicPr>
            <p:cNvPr id="16" name="Picture Placeholder 2">
              <a:extLst>
                <a:ext uri="{FF2B5EF4-FFF2-40B4-BE49-F238E27FC236}">
                  <a16:creationId xmlns:a16="http://schemas.microsoft.com/office/drawing/2014/main" id="{1A80E465-EE59-E02A-3328-9D83979F2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458" r="-46458"/>
            <a:stretch/>
          </p:blipFill>
          <p:spPr>
            <a:xfrm>
              <a:off x="575088" y="3615177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43" name="Text Placeholder 4">
              <a:extLst>
                <a:ext uri="{FF2B5EF4-FFF2-40B4-BE49-F238E27FC236}">
                  <a16:creationId xmlns:a16="http://schemas.microsoft.com/office/drawing/2014/main" id="{CD4FC7DC-2A45-315A-842D-4F252FB714B9}"/>
                </a:ext>
              </a:extLst>
            </p:cNvPr>
            <p:cNvSpPr txBox="1">
              <a:spLocks/>
            </p:cNvSpPr>
            <p:nvPr/>
          </p:nvSpPr>
          <p:spPr>
            <a:xfrm>
              <a:off x="802445" y="4570722"/>
              <a:ext cx="1375584" cy="38408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GSM Extender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25A8D-A937-C13E-AD3E-A1CFE54E4AF1}"/>
              </a:ext>
            </a:extLst>
          </p:cNvPr>
          <p:cNvGrpSpPr/>
          <p:nvPr/>
        </p:nvGrpSpPr>
        <p:grpSpPr>
          <a:xfrm>
            <a:off x="6733020" y="777020"/>
            <a:ext cx="1830298" cy="1451634"/>
            <a:chOff x="5812866" y="3578901"/>
            <a:chExt cx="1830298" cy="1451634"/>
          </a:xfrm>
        </p:grpSpPr>
        <p:pic>
          <p:nvPicPr>
            <p:cNvPr id="18" name="Picture Placeholder 2">
              <a:extLst>
                <a:ext uri="{FF2B5EF4-FFF2-40B4-BE49-F238E27FC236}">
                  <a16:creationId xmlns:a16="http://schemas.microsoft.com/office/drawing/2014/main" id="{A46D5387-0610-C910-D7C7-70809B85E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458" r="-46458"/>
            <a:stretch/>
          </p:blipFill>
          <p:spPr>
            <a:xfrm>
              <a:off x="5812866" y="3578901"/>
              <a:ext cx="1830298" cy="948750"/>
            </a:xfrm>
            <a:prstGeom prst="roundRect">
              <a:avLst>
                <a:gd name="adj" fmla="val 1858"/>
              </a:avLst>
            </a:prstGeom>
          </p:spPr>
        </p:pic>
        <p:sp>
          <p:nvSpPr>
            <p:cNvPr id="45" name="Text Placeholder 4">
              <a:extLst>
                <a:ext uri="{FF2B5EF4-FFF2-40B4-BE49-F238E27FC236}">
                  <a16:creationId xmlns:a16="http://schemas.microsoft.com/office/drawing/2014/main" id="{90D3B8CE-DE01-6EB3-7EE7-ED8846BEFEBF}"/>
                </a:ext>
              </a:extLst>
            </p:cNvPr>
            <p:cNvSpPr txBox="1">
              <a:spLocks/>
            </p:cNvSpPr>
            <p:nvPr/>
          </p:nvSpPr>
          <p:spPr>
            <a:xfrm>
              <a:off x="6181469" y="4590449"/>
              <a:ext cx="1126835" cy="440086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Breadboard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15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A091-11B1-E2F0-BD32-F6366E11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23478"/>
            <a:ext cx="7765322" cy="727838"/>
          </a:xfrm>
        </p:spPr>
        <p:txBody>
          <a:bodyPr>
            <a:normAutofit fontScale="90000"/>
          </a:bodyPr>
          <a:lstStyle/>
          <a:p>
            <a:r>
              <a:rPr lang="el-GR" dirty="0"/>
              <a:t>Ηλεκτρονική Ζυγαριά – Τελική Συνδεσμολογία</a:t>
            </a:r>
            <a:endParaRPr lang="en-G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47595-1FB3-E634-896E-F824C114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771550"/>
            <a:ext cx="7488832" cy="4040028"/>
          </a:xfrm>
        </p:spPr>
      </p:pic>
    </p:spTree>
    <p:extLst>
      <p:ext uri="{BB962C8B-B14F-4D97-AF65-F5344CB8AC3E}">
        <p14:creationId xmlns:p14="http://schemas.microsoft.com/office/powerpoint/2010/main" val="28215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FAAF-7D82-7668-796E-11CE9213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04" y="-92546"/>
            <a:ext cx="7765322" cy="727838"/>
          </a:xfrm>
        </p:spPr>
        <p:txBody>
          <a:bodyPr>
            <a:normAutofit/>
          </a:bodyPr>
          <a:lstStyle/>
          <a:p>
            <a:r>
              <a:rPr lang="el-GR" dirty="0"/>
              <a:t>Ηλεκτρονική Ζυγαριά</a:t>
            </a:r>
            <a:r>
              <a:rPr lang="en-US" dirty="0"/>
              <a:t> </a:t>
            </a:r>
            <a:r>
              <a:rPr lang="el-GR" dirty="0"/>
              <a:t>– Τελική Μορφή</a:t>
            </a:r>
            <a:endParaRPr lang="en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6A62D-8BB7-0B95-3E78-B0D71AEF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82" y="555526"/>
            <a:ext cx="6643366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FAAF-7D82-7668-796E-11CE9213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0"/>
            <a:ext cx="7765322" cy="727838"/>
          </a:xfrm>
        </p:spPr>
        <p:txBody>
          <a:bodyPr/>
          <a:lstStyle/>
          <a:p>
            <a:r>
              <a:rPr lang="el-GR" dirty="0"/>
              <a:t>Ηλεκτρονική Ζυγαριά</a:t>
            </a:r>
            <a:endParaRPr lang="en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746B0-F969-45EC-9892-57DB6066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276" y="627534"/>
            <a:ext cx="659544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DE29-6DD6-C9D2-3E4B-7BFA861E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Τηλεματική Εφαρμογή – </a:t>
            </a:r>
            <a:r>
              <a:rPr lang="en-US" dirty="0"/>
              <a:t>Android</a:t>
            </a:r>
            <a:endParaRPr lang="en-G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1AD26C-8D11-6D20-7237-B7C72914F8B4}"/>
              </a:ext>
            </a:extLst>
          </p:cNvPr>
          <p:cNvGrpSpPr/>
          <p:nvPr/>
        </p:nvGrpSpPr>
        <p:grpSpPr>
          <a:xfrm>
            <a:off x="5724128" y="1213563"/>
            <a:ext cx="1368154" cy="3314828"/>
            <a:chOff x="5724128" y="1213563"/>
            <a:chExt cx="1368154" cy="3314828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C0DE41C9-706B-709D-11D6-6FE46520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" b="373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1B70019D-C42A-2B64-64E2-52FBA2EA35F1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368153" cy="317179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Login Screen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D5FCD-C7B1-6836-956F-314ABCF5427B}"/>
              </a:ext>
            </a:extLst>
          </p:cNvPr>
          <p:cNvGrpSpPr/>
          <p:nvPr/>
        </p:nvGrpSpPr>
        <p:grpSpPr>
          <a:xfrm>
            <a:off x="2018680" y="1213563"/>
            <a:ext cx="1401193" cy="3472737"/>
            <a:chOff x="5724128" y="1213563"/>
            <a:chExt cx="1401193" cy="3472737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2694FD32-9207-79DF-628F-2BDA29AA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0" r="10330"/>
            <a:stretch/>
          </p:blipFill>
          <p:spPr>
            <a:xfrm>
              <a:off x="5724129" y="1213563"/>
              <a:ext cx="1368153" cy="296912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2D5CF9B2-8BB8-9838-53D7-EB4DB3440CF2}"/>
                </a:ext>
              </a:extLst>
            </p:cNvPr>
            <p:cNvSpPr txBox="1">
              <a:spLocks/>
            </p:cNvSpPr>
            <p:nvPr/>
          </p:nvSpPr>
          <p:spPr>
            <a:xfrm>
              <a:off x="5724128" y="4211212"/>
              <a:ext cx="1401193" cy="47508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57175" indent="-229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5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540000" indent="-2025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3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76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2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039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255500" indent="-16200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5109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18013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0917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2329650" indent="-17145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05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27675" indent="0">
                <a:buNone/>
              </a:pPr>
              <a:r>
                <a:rPr lang="en-GR" dirty="0"/>
                <a:t>Splash Screen –</a:t>
              </a:r>
              <a:br>
                <a:rPr lang="en-GR" dirty="0"/>
              </a:br>
              <a:r>
                <a:rPr lang="en-GR" dirty="0"/>
                <a:t>Loading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177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2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1331C700-9375-7740-84C0-7C3E59E3A885}" vid="{9A6DE82F-D4E1-044F-A7EB-EED9C14517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1937</TotalTime>
  <Words>465</Words>
  <Application>Microsoft Macintosh PowerPoint</Application>
  <PresentationFormat>On-screen Show (16:9)</PresentationFormat>
  <Paragraphs>108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Calisto MT</vt:lpstr>
      <vt:lpstr>Wingdings</vt:lpstr>
      <vt:lpstr>Wingdings 2</vt:lpstr>
      <vt:lpstr>Theme2</vt:lpstr>
      <vt:lpstr>Σχεδιασμός και ανάπτυξη τηλεματικής εφαρμογής ηλεκτρονικής ζυγαριάς  (υλικό και λογισμικό)  με εφαρμογή στη μελισσοκομία.  </vt:lpstr>
      <vt:lpstr>Εισαγωγή</vt:lpstr>
      <vt:lpstr>Δομή Πτυχιακής</vt:lpstr>
      <vt:lpstr>PowerPoint Presentation</vt:lpstr>
      <vt:lpstr>Ηλεκτρονική Ζυγαριά - Υλικά</vt:lpstr>
      <vt:lpstr>Ηλεκτρονική Ζυγαριά – Τελική Συνδεσμολογία</vt:lpstr>
      <vt:lpstr>Ηλεκτρονική Ζυγαριά – Τελική Μορφή</vt:lpstr>
      <vt:lpstr>Ηλεκτρονική Ζυγαριά</vt:lpstr>
      <vt:lpstr>Τηλεματική Εφαρμογή – Android</vt:lpstr>
      <vt:lpstr>Τηλεματική Εφαρμογή – Android</vt:lpstr>
      <vt:lpstr>Τηλεματική Εφαρμογή – Android</vt:lpstr>
      <vt:lpstr>Τηλεματική Εφαρμογή – Android</vt:lpstr>
      <vt:lpstr>Τηλεματική Εφαρμογή – Android</vt:lpstr>
      <vt:lpstr>Τηλεματική Εφαρμογή – Android</vt:lpstr>
      <vt:lpstr>Τηλεματική Εφαρμογή – Android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Ιστοσελίδα - Website</vt:lpstr>
      <vt:lpstr>Συμπεράσματα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Λειτουργία Η/Υ</dc:title>
  <dc:creator>admin</dc:creator>
  <cp:lastModifiedBy>Konstantinos Sofronas</cp:lastModifiedBy>
  <cp:revision>53</cp:revision>
  <dcterms:created xsi:type="dcterms:W3CDTF">2016-01-29T13:22:23Z</dcterms:created>
  <dcterms:modified xsi:type="dcterms:W3CDTF">2022-12-15T22:01:33Z</dcterms:modified>
</cp:coreProperties>
</file>